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75" d="100"/>
          <a:sy n="75" d="100"/>
        </p:scale>
        <p:origin x="1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204792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–Johnny Appleseed</a:t>
            </a:r>
          </a:p>
        </p:txBody>
      </p:sp>
      <p:sp>
        <p:nvSpPr>
          <p:cNvPr id="94" name="“Type a quote here.”"/>
          <p:cNvSpPr txBox="1">
            <a:spLocks noGrp="1"/>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2489200" y="889000"/>
            <a:ext cx="8051800" cy="60833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21"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22" name="Body Level One…"/>
          <p:cNvSpPr txBox="1">
            <a:spLocks noGrp="1"/>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87400" y="3657600"/>
            <a:ext cx="11430000" cy="24384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484788" y="1206500"/>
            <a:ext cx="5465912"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Title Text"/>
          <p:cNvSpPr txBox="1">
            <a:spLocks noGrp="1"/>
          </p:cNvSpPr>
          <p:nvPr>
            <p:ph type="title"/>
          </p:nvPr>
        </p:nvSpPr>
        <p:spPr>
          <a:xfrm>
            <a:off x="457200" y="1244600"/>
            <a:ext cx="5600700" cy="3467100"/>
          </a:xfrm>
          <a:prstGeom prst="rect">
            <a:avLst/>
          </a:prstGeom>
        </p:spPr>
        <p:txBody>
          <a:bodyPr anchor="b"/>
          <a:lstStyle/>
          <a:p>
            <a:r>
              <a:t>Title Text</a:t>
            </a:r>
          </a:p>
        </p:txBody>
      </p:sp>
      <p:sp>
        <p:nvSpPr>
          <p:cNvPr id="40" name="Body Level One…"/>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7556500" y="2933700"/>
            <a:ext cx="3987347" cy="53086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3 - Up">
    <p:spTree>
      <p:nvGrpSpPr>
        <p:cNvPr id="1" name=""/>
        <p:cNvGrpSpPr/>
        <p:nvPr/>
      </p:nvGrpSpPr>
      <p:grpSpPr>
        <a:xfrm>
          <a:off x="0" y="0"/>
          <a:ext cx="0" cy="0"/>
          <a:chOff x="0" y="0"/>
          <a:chExt cx="0" cy="0"/>
        </a:xfrm>
      </p:grpSpPr>
      <p:sp>
        <p:nvSpPr>
          <p:cNvPr id="83" name="Image"/>
          <p:cNvSpPr>
            <a:spLocks noGrp="1"/>
          </p:cNvSpPr>
          <p:nvPr>
            <p:ph type="pic" idx="13"/>
          </p:nvPr>
        </p:nvSpPr>
        <p:spPr>
          <a:xfrm>
            <a:off x="787400" y="685800"/>
            <a:ext cx="6184900" cy="82296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4" name="Image"/>
          <p:cNvSpPr>
            <a:spLocks noGrp="1"/>
          </p:cNvSpPr>
          <p:nvPr>
            <p:ph type="pic" sz="quarter" idx="14"/>
          </p:nvPr>
        </p:nvSpPr>
        <p:spPr>
          <a:xfrm>
            <a:off x="7645400" y="685800"/>
            <a:ext cx="4572000" cy="29845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5" name="Image"/>
          <p:cNvSpPr>
            <a:spLocks noGrp="1"/>
          </p:cNvSpPr>
          <p:nvPr>
            <p:ph type="pic" sz="quarter" idx="15"/>
          </p:nvPr>
        </p:nvSpPr>
        <p:spPr>
          <a:xfrm>
            <a:off x="7645400" y="4381500"/>
            <a:ext cx="4572000" cy="45466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earning to read and write at Gulf Harbour School"/>
          <p:cNvSpPr txBox="1">
            <a:spLocks noGrp="1"/>
          </p:cNvSpPr>
          <p:nvPr>
            <p:ph type="ctrTitle"/>
          </p:nvPr>
        </p:nvSpPr>
        <p:spPr>
          <a:xfrm>
            <a:off x="973666" y="275166"/>
            <a:ext cx="11430001" cy="3810001"/>
          </a:xfrm>
          <a:prstGeom prst="rect">
            <a:avLst/>
          </a:prstGeom>
        </p:spPr>
        <p:txBody>
          <a:bodyPr/>
          <a:lstStyle/>
          <a:p>
            <a:r>
              <a:t>Learning to read and write at Gulf Harbour School</a:t>
            </a:r>
          </a:p>
        </p:txBody>
      </p:sp>
      <p:pic>
        <p:nvPicPr>
          <p:cNvPr id="120" name="Image" descr="Image"/>
          <p:cNvPicPr>
            <a:picLocks noChangeAspect="1"/>
          </p:cNvPicPr>
          <p:nvPr/>
        </p:nvPicPr>
        <p:blipFill>
          <a:blip r:embed="rId2">
            <a:extLst/>
          </a:blip>
          <a:stretch>
            <a:fillRect/>
          </a:stretch>
        </p:blipFill>
        <p:spPr>
          <a:xfrm>
            <a:off x="5857222" y="689598"/>
            <a:ext cx="917823" cy="893669"/>
          </a:xfrm>
          <a:prstGeom prst="rect">
            <a:avLst/>
          </a:prstGeom>
          <a:ln w="12700">
            <a:miter lim="400000"/>
          </a:ln>
        </p:spPr>
      </p:pic>
      <p:grpSp>
        <p:nvGrpSpPr>
          <p:cNvPr id="123" name="40556116852_e0e0f5dbd9_z.jpg"/>
          <p:cNvGrpSpPr/>
          <p:nvPr/>
        </p:nvGrpSpPr>
        <p:grpSpPr>
          <a:xfrm>
            <a:off x="3479218" y="4599354"/>
            <a:ext cx="5673832" cy="4382375"/>
            <a:chOff x="0" y="0"/>
            <a:chExt cx="5673830" cy="4382373"/>
          </a:xfrm>
        </p:grpSpPr>
        <p:pic>
          <p:nvPicPr>
            <p:cNvPr id="122" name="40556116852_e0e0f5dbd9_z.jpg" descr="40556116852_e0e0f5dbd9_z.jpg"/>
            <p:cNvPicPr>
              <a:picLocks noChangeAspect="1"/>
            </p:cNvPicPr>
            <p:nvPr/>
          </p:nvPicPr>
          <p:blipFill>
            <a:blip r:embed="rId3">
              <a:extLst/>
            </a:blip>
            <a:stretch>
              <a:fillRect/>
            </a:stretch>
          </p:blipFill>
          <p:spPr>
            <a:xfrm>
              <a:off x="203200" y="215900"/>
              <a:ext cx="5267431" cy="3950574"/>
            </a:xfrm>
            <a:prstGeom prst="rect">
              <a:avLst/>
            </a:prstGeom>
            <a:ln>
              <a:noFill/>
            </a:ln>
            <a:effectLst/>
          </p:spPr>
        </p:pic>
        <p:pic>
          <p:nvPicPr>
            <p:cNvPr id="121" name="40556116852_e0e0f5dbd9_z.jpg" descr="40556116852_e0e0f5dbd9_z.jpg"/>
            <p:cNvPicPr>
              <a:picLocks/>
            </p:cNvPicPr>
            <p:nvPr/>
          </p:nvPicPr>
          <p:blipFill>
            <a:blip r:embed="rId4">
              <a:extLst/>
            </a:blip>
            <a:stretch>
              <a:fillRect/>
            </a:stretch>
          </p:blipFill>
          <p:spPr>
            <a:xfrm>
              <a:off x="0" y="0"/>
              <a:ext cx="5673831" cy="4382374"/>
            </a:xfrm>
            <a:prstGeom prst="rect">
              <a:avLst/>
            </a:prstGeom>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hat if we get stuck?"/>
          <p:cNvSpPr txBox="1"/>
          <p:nvPr/>
        </p:nvSpPr>
        <p:spPr>
          <a:xfrm>
            <a:off x="2712787" y="4051300"/>
            <a:ext cx="6901893"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b="1"/>
            </a:lvl1pPr>
          </a:lstStyle>
          <a:p>
            <a:r>
              <a:t>What if we get stuck?</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Screen Shot 2018-03-16 at 9.11.46 AM.png" descr="Screen Shot 2018-03-16 at 9.11.46 AM.png"/>
          <p:cNvPicPr>
            <a:picLocks noChangeAspect="1"/>
          </p:cNvPicPr>
          <p:nvPr/>
        </p:nvPicPr>
        <p:blipFill>
          <a:blip r:embed="rId2">
            <a:extLst/>
          </a:blip>
          <a:stretch>
            <a:fillRect/>
          </a:stretch>
        </p:blipFill>
        <p:spPr>
          <a:xfrm>
            <a:off x="1324421" y="1511597"/>
            <a:ext cx="3327401" cy="2501901"/>
          </a:xfrm>
          <a:prstGeom prst="rect">
            <a:avLst/>
          </a:prstGeom>
          <a:ln w="12700">
            <a:miter lim="400000"/>
          </a:ln>
        </p:spPr>
      </p:pic>
      <p:sp>
        <p:nvSpPr>
          <p:cNvPr id="153" name="Keep going and then come back!…"/>
          <p:cNvSpPr txBox="1"/>
          <p:nvPr/>
        </p:nvSpPr>
        <p:spPr>
          <a:xfrm>
            <a:off x="2141677" y="4836583"/>
            <a:ext cx="7908646"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Keep going and then come back!</a:t>
            </a:r>
          </a:p>
          <a:p>
            <a:pPr>
              <a:defRPr b="1"/>
            </a:pPr>
            <a:r>
              <a:t> - What would make sense?</a:t>
            </a:r>
          </a:p>
          <a:p>
            <a:pPr>
              <a:defRPr b="1"/>
            </a:pPr>
            <a:r>
              <a:t>- What other strategy could we 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quot;Does it make sense?”"/>
          <p:cNvSpPr txBox="1"/>
          <p:nvPr/>
        </p:nvSpPr>
        <p:spPr>
          <a:xfrm>
            <a:off x="3723902" y="2410883"/>
            <a:ext cx="49135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"Does it make sense?”</a:t>
            </a:r>
          </a:p>
        </p:txBody>
      </p:sp>
      <p:sp>
        <p:nvSpPr>
          <p:cNvPr id="156" name="Sometimes readers come up with a word that starts with the same beginning sound, but is clearly wrong. Focus on the meaning of the text, what is the story about, what can I see on the picture? What would make sense?"/>
          <p:cNvSpPr txBox="1"/>
          <p:nvPr/>
        </p:nvSpPr>
        <p:spPr>
          <a:xfrm>
            <a:off x="927760" y="3200400"/>
            <a:ext cx="11149280"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vl1pPr>
          </a:lstStyle>
          <a:p>
            <a:r>
              <a:t>Sometimes readers come up with a word that starts with the same beginning sound, but is clearly wrong. Focus on the meaning of the text, what is the story about, what can I see on the picture? What would make sense?</a:t>
            </a:r>
          </a:p>
        </p:txBody>
      </p:sp>
      <p:pic>
        <p:nvPicPr>
          <p:cNvPr id="157" name="Screen Shot 2018-03-16 at 9.11.40 AM.png" descr="Screen Shot 2018-03-16 at 9.11.40 AM.png"/>
          <p:cNvPicPr>
            <a:picLocks noChangeAspect="1"/>
          </p:cNvPicPr>
          <p:nvPr/>
        </p:nvPicPr>
        <p:blipFill>
          <a:blip r:embed="rId2">
            <a:extLst/>
          </a:blip>
          <a:stretch>
            <a:fillRect/>
          </a:stretch>
        </p:blipFill>
        <p:spPr>
          <a:xfrm>
            <a:off x="1005466" y="5566833"/>
            <a:ext cx="4102101" cy="2641601"/>
          </a:xfrm>
          <a:prstGeom prst="rect">
            <a:avLst/>
          </a:prstGeom>
          <a:ln w="12700">
            <a:miter lim="400000"/>
          </a:ln>
        </p:spPr>
      </p:pic>
      <p:sp>
        <p:nvSpPr>
          <p:cNvPr id="158" name="Re-read the sentence!"/>
          <p:cNvSpPr txBox="1"/>
          <p:nvPr/>
        </p:nvSpPr>
        <p:spPr>
          <a:xfrm>
            <a:off x="5497999" y="5568950"/>
            <a:ext cx="48874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Re-read the sentence!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oes it sound right?”…"/>
          <p:cNvSpPr txBox="1"/>
          <p:nvPr/>
        </p:nvSpPr>
        <p:spPr>
          <a:xfrm>
            <a:off x="1909097" y="1893358"/>
            <a:ext cx="864473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“Does it sound right?”</a:t>
            </a:r>
          </a:p>
          <a:p>
            <a:pPr>
              <a:defRPr b="1"/>
            </a:pPr>
            <a:r>
              <a:t> Or, “Do you say it like this in English?”</a:t>
            </a:r>
          </a:p>
        </p:txBody>
      </p:sp>
      <p:sp>
        <p:nvSpPr>
          <p:cNvPr id="161" name="We use the whole sentence and what we know about sentence structure to decide if we got a word right.…"/>
          <p:cNvSpPr txBox="1"/>
          <p:nvPr/>
        </p:nvSpPr>
        <p:spPr>
          <a:xfrm>
            <a:off x="850104" y="3395133"/>
            <a:ext cx="11067524"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pPr>
            <a:r>
              <a:t>We use the whole sentence and what we know about sentence </a:t>
            </a:r>
            <a:r>
              <a:rPr b="1"/>
              <a:t>structure</a:t>
            </a:r>
            <a:r>
              <a:t> to decide if we got a word right.</a:t>
            </a:r>
          </a:p>
          <a:p>
            <a:pPr algn="l">
              <a:defRPr sz="3000"/>
            </a:pPr>
            <a:r>
              <a:t>This can be tricky for ESOL students, but they develop an understanding of sentence structure, if we scaffold the right structure.</a:t>
            </a:r>
          </a:p>
        </p:txBody>
      </p:sp>
      <p:pic>
        <p:nvPicPr>
          <p:cNvPr id="162" name="Screen Shot 2018-03-16 at 9.11.40 AM.png" descr="Screen Shot 2018-03-16 at 9.11.40 AM.png"/>
          <p:cNvPicPr>
            <a:picLocks noChangeAspect="1"/>
          </p:cNvPicPr>
          <p:nvPr/>
        </p:nvPicPr>
        <p:blipFill>
          <a:blip r:embed="rId2">
            <a:extLst/>
          </a:blip>
          <a:stretch>
            <a:fillRect/>
          </a:stretch>
        </p:blipFill>
        <p:spPr>
          <a:xfrm>
            <a:off x="1039332" y="6090708"/>
            <a:ext cx="4102101" cy="2641601"/>
          </a:xfrm>
          <a:prstGeom prst="rect">
            <a:avLst/>
          </a:prstGeom>
          <a:ln w="12700">
            <a:miter lim="400000"/>
          </a:ln>
        </p:spPr>
      </p:pic>
      <p:sp>
        <p:nvSpPr>
          <p:cNvPr id="163" name="Re-read the sentence!"/>
          <p:cNvSpPr txBox="1"/>
          <p:nvPr/>
        </p:nvSpPr>
        <p:spPr>
          <a:xfrm>
            <a:off x="5379465" y="6280150"/>
            <a:ext cx="48874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Re-read the sentence!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quot;Does it look right? -…"/>
          <p:cNvSpPr txBox="1"/>
          <p:nvPr/>
        </p:nvSpPr>
        <p:spPr>
          <a:xfrm>
            <a:off x="927760" y="2343150"/>
            <a:ext cx="1114928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"Does it look right? - </a:t>
            </a:r>
          </a:p>
          <a:p>
            <a:pPr>
              <a:defRPr b="1"/>
            </a:pPr>
            <a:r>
              <a:t>“Does the sound I say match the word in the text?”</a:t>
            </a:r>
          </a:p>
        </p:txBody>
      </p:sp>
      <p:sp>
        <p:nvSpPr>
          <p:cNvPr id="166" name="Sometimes readers use a word that makes sense in the sentence, but is not the right word. Focus on the sounds in the word."/>
          <p:cNvSpPr txBox="1"/>
          <p:nvPr/>
        </p:nvSpPr>
        <p:spPr>
          <a:xfrm>
            <a:off x="1175735" y="4004733"/>
            <a:ext cx="1095813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vl1pPr>
          </a:lstStyle>
          <a:p>
            <a:r>
              <a:t>Sometimes readers use a word that makes sense in the sentence, but is not the right word. Focus on the sounds in the word.</a:t>
            </a:r>
          </a:p>
        </p:txBody>
      </p:sp>
      <p:pic>
        <p:nvPicPr>
          <p:cNvPr id="167" name="Screen Shot 2018-03-16 at 10.17.40 AM.png" descr="Screen Shot 2018-03-16 at 10.17.40 AM.png"/>
          <p:cNvPicPr>
            <a:picLocks noChangeAspect="1"/>
          </p:cNvPicPr>
          <p:nvPr/>
        </p:nvPicPr>
        <p:blipFill>
          <a:blip r:embed="rId2">
            <a:extLst/>
          </a:blip>
          <a:stretch>
            <a:fillRect/>
          </a:stretch>
        </p:blipFill>
        <p:spPr>
          <a:xfrm>
            <a:off x="6883400" y="5488516"/>
            <a:ext cx="4724400" cy="35306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More advanced readers might use reading strategies such as self-monitoring, predicting, visualising or making connections. There are no picture prompts anymore, but the processes behind these strategies also support the students to be successful readers."/>
          <p:cNvSpPr txBox="1">
            <a:spLocks noGrp="1"/>
          </p:cNvSpPr>
          <p:nvPr>
            <p:ph type="subTitle" idx="1"/>
          </p:nvPr>
        </p:nvSpPr>
        <p:spPr>
          <a:xfrm>
            <a:off x="618066" y="1041400"/>
            <a:ext cx="11430001" cy="7246607"/>
          </a:xfrm>
          <a:prstGeom prst="rect">
            <a:avLst/>
          </a:prstGeom>
        </p:spPr>
        <p:txBody>
          <a:bodyPr/>
          <a:lstStyle>
            <a:lvl1pPr algn="l" defTabSz="344677">
              <a:defRPr sz="5192" b="1"/>
            </a:lvl1pPr>
          </a:lstStyle>
          <a:p>
            <a:r>
              <a:t>More advanced readers might use reading strategies such as self-monitoring, predicting, visualising or making connections. There are no picture prompts anymore, but the processes behind these strategies also support the students to be successful readers.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What are Reading Rockets or the Colour Wheel?"/>
          <p:cNvSpPr txBox="1"/>
          <p:nvPr/>
        </p:nvSpPr>
        <p:spPr>
          <a:xfrm>
            <a:off x="968053" y="827616"/>
            <a:ext cx="1073002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What are Reading Rockets or the Colour Wheel?</a:t>
            </a:r>
          </a:p>
        </p:txBody>
      </p:sp>
      <p:sp>
        <p:nvSpPr>
          <p:cNvPr id="172" name="The Reading Rocket programme is a step by step programme that becomes more complex with every new level. The levels range from magenta to gold.…"/>
          <p:cNvSpPr txBox="1"/>
          <p:nvPr/>
        </p:nvSpPr>
        <p:spPr>
          <a:xfrm>
            <a:off x="722796" y="1627716"/>
            <a:ext cx="11559208" cy="720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Reading Rocket programme is a step by step programme that becomes more complex with every new level. The levels range from magenta to gold.</a:t>
            </a:r>
          </a:p>
          <a:p>
            <a:pPr algn="l"/>
            <a:r>
              <a:t>You can tell what progress your child makes by how they progress through the reading rocket levels.</a:t>
            </a:r>
          </a:p>
          <a:p>
            <a:pPr algn="l"/>
            <a:r>
              <a:t>Remember: We want the children to understand (comprehend) what they read. They only move to the next level, when they understand the texts that they are reading.</a:t>
            </a:r>
          </a:p>
          <a:p>
            <a:pPr algn="l">
              <a:defRPr b="1"/>
            </a:pPr>
            <a:endParaRPr/>
          </a:p>
          <a:p>
            <a:pPr algn="l">
              <a:defRPr b="1"/>
            </a:pPr>
            <a:r>
              <a:t>That might take longer for some students, for example ESOL students, don’t be alarmed. Talk to your child’s teacher, if you are worried about a lack of progress.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riting"/>
          <p:cNvSpPr txBox="1"/>
          <p:nvPr/>
        </p:nvSpPr>
        <p:spPr>
          <a:xfrm>
            <a:off x="1397571" y="787399"/>
            <a:ext cx="350405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lvl1pPr>
          </a:lstStyle>
          <a:p>
            <a:r>
              <a:t>Writing</a:t>
            </a:r>
          </a:p>
        </p:txBody>
      </p:sp>
      <p:sp>
        <p:nvSpPr>
          <p:cNvPr id="175" name="In our junior classrooms the students learn to sound out words and write down the sounds they can hear, starting with the first sounds of words. It is great, if they write word “skeletons”.…"/>
          <p:cNvSpPr txBox="1"/>
          <p:nvPr/>
        </p:nvSpPr>
        <p:spPr>
          <a:xfrm>
            <a:off x="763506" y="1847849"/>
            <a:ext cx="11139121" cy="720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In our junior classrooms the students learn to sound out words and write down the sounds they can hear, starting with the first sounds of words. It is great, if they write word “skeletons”.</a:t>
            </a:r>
          </a:p>
          <a:p>
            <a:pPr algn="l"/>
            <a:r>
              <a:t>If your child needs help, say, “What sounds can you hear?” and sound out the word slowly for your child. If your child can’t hear individual sounds, speak like a robot.</a:t>
            </a:r>
          </a:p>
          <a:p>
            <a:pPr algn="l"/>
            <a:endParaRPr/>
          </a:p>
          <a:p>
            <a:pPr algn="l"/>
            <a:r>
              <a:t>The students also learn to write sight words. These words are tricky to sound out and very common, the children need them often.</a:t>
            </a:r>
          </a:p>
          <a:p>
            <a:pPr algn="l"/>
            <a:r>
              <a:t>Practise reading and writing sight words at home.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Screen Shot 2018-05-11 at 2.13.42 PM.png" descr="Screen Shot 2018-05-11 at 2.13.42 PM.png"/>
          <p:cNvPicPr>
            <a:picLocks noChangeAspect="1"/>
          </p:cNvPicPr>
          <p:nvPr/>
        </p:nvPicPr>
        <p:blipFill>
          <a:blip r:embed="rId2">
            <a:extLst/>
          </a:blip>
          <a:stretch>
            <a:fillRect/>
          </a:stretch>
        </p:blipFill>
        <p:spPr>
          <a:xfrm>
            <a:off x="273127" y="333706"/>
            <a:ext cx="12458546" cy="935130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Screen Shot 2018-03-16 at 11.00.07 AM.png" descr="Screen Shot 2018-03-16 at 11.00.07 AM.png"/>
          <p:cNvPicPr>
            <a:picLocks noChangeAspect="1"/>
          </p:cNvPicPr>
          <p:nvPr/>
        </p:nvPicPr>
        <p:blipFill>
          <a:blip r:embed="rId2">
            <a:extLst/>
          </a:blip>
          <a:stretch>
            <a:fillRect/>
          </a:stretch>
        </p:blipFill>
        <p:spPr>
          <a:xfrm>
            <a:off x="714593" y="2366690"/>
            <a:ext cx="11299277" cy="6832121"/>
          </a:xfrm>
          <a:prstGeom prst="rect">
            <a:avLst/>
          </a:prstGeom>
          <a:ln w="12700">
            <a:miter lim="400000"/>
          </a:ln>
        </p:spPr>
      </p:pic>
      <p:sp>
        <p:nvSpPr>
          <p:cNvPr id="180" name="Year 1 writing exemplar…"/>
          <p:cNvSpPr txBox="1"/>
          <p:nvPr/>
        </p:nvSpPr>
        <p:spPr>
          <a:xfrm>
            <a:off x="1627741" y="774700"/>
            <a:ext cx="473705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Year 1 writing exemplar</a:t>
            </a:r>
          </a:p>
          <a:p>
            <a:r>
              <a:t>Level 1, 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ading…"/>
          <p:cNvSpPr txBox="1"/>
          <p:nvPr/>
        </p:nvSpPr>
        <p:spPr>
          <a:xfrm>
            <a:off x="1742996" y="310343"/>
            <a:ext cx="9755876" cy="8658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rPr dirty="0"/>
              <a:t>Reading</a:t>
            </a:r>
          </a:p>
          <a:p>
            <a:pPr>
              <a:defRPr sz="1200"/>
            </a:pPr>
            <a:endParaRPr dirty="0"/>
          </a:p>
          <a:p>
            <a:pPr>
              <a:defRPr u="sng"/>
            </a:pPr>
            <a:r>
              <a:rPr dirty="0"/>
              <a:t>Our students learn about reading</a:t>
            </a:r>
            <a:r>
              <a:rPr dirty="0" smtClean="0"/>
              <a:t>:</a:t>
            </a:r>
            <a:endParaRPr lang="en-US" dirty="0" smtClean="0"/>
          </a:p>
          <a:p>
            <a:pPr>
              <a:defRPr u="sng"/>
            </a:pPr>
            <a:endParaRPr dirty="0"/>
          </a:p>
          <a:p>
            <a:pPr marL="393700" indent="-393700" algn="l">
              <a:buSzPct val="100000"/>
              <a:buChar char="•"/>
            </a:pPr>
            <a:r>
              <a:rPr lang="en-US" sz="2800" dirty="0" smtClean="0"/>
              <a:t>Reading is enjoyable!</a:t>
            </a:r>
          </a:p>
          <a:p>
            <a:pPr marL="393700" indent="-393700" algn="l">
              <a:buSzPct val="100000"/>
              <a:buChar char="•"/>
            </a:pPr>
            <a:r>
              <a:rPr sz="2800" dirty="0" smtClean="0"/>
              <a:t>You </a:t>
            </a:r>
            <a:r>
              <a:rPr sz="2800" dirty="0"/>
              <a:t>need to understand what you are reading.</a:t>
            </a:r>
          </a:p>
          <a:p>
            <a:pPr marL="393700" indent="-393700" algn="l">
              <a:buSzPct val="100000"/>
              <a:buChar char="•"/>
            </a:pPr>
            <a:r>
              <a:rPr sz="2800" dirty="0"/>
              <a:t>You need to know how to figure out tricky words.</a:t>
            </a:r>
          </a:p>
          <a:p>
            <a:pPr marL="393700" indent="-393700" algn="l">
              <a:buSzPct val="100000"/>
              <a:buChar char="•"/>
            </a:pPr>
            <a:r>
              <a:rPr sz="2800" dirty="0"/>
              <a:t>You need to fix mistakes, when you are </a:t>
            </a:r>
            <a:r>
              <a:rPr sz="2800" dirty="0" smtClean="0"/>
              <a:t>reading</a:t>
            </a:r>
            <a:endParaRPr lang="en-US" sz="2800" dirty="0" smtClean="0"/>
          </a:p>
          <a:p>
            <a:pPr marL="393700" indent="-393700" algn="l">
              <a:buSzPct val="100000"/>
              <a:buChar char="•"/>
            </a:pPr>
            <a:r>
              <a:rPr lang="en-US" sz="2800" dirty="0" smtClean="0"/>
              <a:t>If you read out loud, you use a “talking voice”</a:t>
            </a:r>
            <a:endParaRPr sz="2800" dirty="0"/>
          </a:p>
          <a:p>
            <a:pPr algn="l">
              <a:defRPr sz="1800"/>
            </a:pPr>
            <a:endParaRPr sz="2800" dirty="0"/>
          </a:p>
          <a:p>
            <a:r>
              <a:rPr u="sng" dirty="0"/>
              <a:t>The students learn how reading works</a:t>
            </a:r>
            <a:r>
              <a:rPr dirty="0"/>
              <a:t>:</a:t>
            </a:r>
          </a:p>
          <a:p>
            <a:pPr marL="393700" indent="-393700" algn="l">
              <a:buSzPct val="100000"/>
              <a:buChar char="•"/>
            </a:pPr>
            <a:r>
              <a:rPr sz="2800" dirty="0"/>
              <a:t>That letters are pictures for sounds.</a:t>
            </a:r>
          </a:p>
          <a:p>
            <a:pPr marL="393700" indent="-393700" algn="l">
              <a:buSzPct val="100000"/>
              <a:buChar char="•"/>
            </a:pPr>
            <a:r>
              <a:rPr sz="2800" dirty="0"/>
              <a:t>What sounds the letters make.</a:t>
            </a:r>
          </a:p>
          <a:p>
            <a:pPr marL="393700" indent="-393700" algn="l">
              <a:buSzPct val="100000"/>
              <a:buChar char="•"/>
            </a:pPr>
            <a:r>
              <a:rPr sz="2800" dirty="0"/>
              <a:t>Sight words - words that they learn by heart.</a:t>
            </a:r>
          </a:p>
          <a:p>
            <a:pPr algn="l"/>
            <a:endParaRPr sz="2800" dirty="0"/>
          </a:p>
          <a:p>
            <a:pPr>
              <a:defRPr u="sng"/>
            </a:pPr>
            <a:r>
              <a:rPr dirty="0"/>
              <a:t>The students learn about texts:</a:t>
            </a:r>
          </a:p>
          <a:p>
            <a:pPr marL="393700" indent="-393700" algn="l">
              <a:buSzPct val="100000"/>
              <a:buChar char="•"/>
            </a:pPr>
            <a:r>
              <a:rPr sz="2800" dirty="0"/>
              <a:t>Texts contain key information and details</a:t>
            </a:r>
          </a:p>
          <a:p>
            <a:pPr marL="393700" indent="-393700" algn="l">
              <a:buSzPct val="100000"/>
              <a:buChar char="•"/>
            </a:pPr>
            <a:r>
              <a:rPr sz="2800" dirty="0"/>
              <a:t>Texts can inform, entertain or  persuade</a:t>
            </a:r>
          </a:p>
          <a:p>
            <a:pPr marL="393700" indent="-393700" algn="l">
              <a:buSzPct val="100000"/>
              <a:buChar char="•"/>
            </a:pPr>
            <a:r>
              <a:rPr sz="2800" dirty="0"/>
              <a:t>Authors use language to create an impact on the audience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Screen Shot 2018-05-11 at 2.14.32 PM.png" descr="Screen Shot 2018-05-11 at 2.14.32 PM.png"/>
          <p:cNvPicPr>
            <a:picLocks noChangeAspect="1"/>
          </p:cNvPicPr>
          <p:nvPr/>
        </p:nvPicPr>
        <p:blipFill>
          <a:blip r:embed="rId2">
            <a:extLst/>
          </a:blip>
          <a:stretch>
            <a:fillRect/>
          </a:stretch>
        </p:blipFill>
        <p:spPr>
          <a:xfrm>
            <a:off x="398088" y="303958"/>
            <a:ext cx="12208624" cy="9145684"/>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End of Year 1/ beginning of Year 2…"/>
          <p:cNvSpPr txBox="1"/>
          <p:nvPr/>
        </p:nvSpPr>
        <p:spPr>
          <a:xfrm>
            <a:off x="1706939" y="537633"/>
            <a:ext cx="668655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End of Year 1/ beginning of Year 2</a:t>
            </a:r>
          </a:p>
          <a:p>
            <a:pPr algn="l"/>
            <a:r>
              <a:t>Level 1, 2</a:t>
            </a:r>
          </a:p>
        </p:txBody>
      </p:sp>
      <p:pic>
        <p:nvPicPr>
          <p:cNvPr id="185" name="Screen Shot 2018-03-16 at 11.03.53 AM.png" descr="Screen Shot 2018-03-16 at 11.03.53 AM.png"/>
          <p:cNvPicPr>
            <a:picLocks noChangeAspect="1"/>
          </p:cNvPicPr>
          <p:nvPr/>
        </p:nvPicPr>
        <p:blipFill>
          <a:blip r:embed="rId2">
            <a:extLst/>
          </a:blip>
          <a:stretch>
            <a:fillRect/>
          </a:stretch>
        </p:blipFill>
        <p:spPr>
          <a:xfrm>
            <a:off x="335813" y="1739975"/>
            <a:ext cx="12333174" cy="745778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When our children arrive in year 3 and 4, a lot more is expected of them.…"/>
          <p:cNvSpPr txBox="1"/>
          <p:nvPr/>
        </p:nvSpPr>
        <p:spPr>
          <a:xfrm>
            <a:off x="846979" y="683683"/>
            <a:ext cx="11310842" cy="773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100" b="1" u="sng"/>
            </a:pPr>
            <a:r>
              <a:t>When our children arrive in year 3 and 4, a lot more is expected of them.</a:t>
            </a:r>
          </a:p>
          <a:p>
            <a:pPr algn="l">
              <a:defRPr sz="2500"/>
            </a:pPr>
            <a:endParaRPr/>
          </a:p>
          <a:p>
            <a:pPr algn="l"/>
            <a:r>
              <a:t>They have to:</a:t>
            </a:r>
          </a:p>
          <a:p>
            <a:pPr marL="393700" indent="-393700" algn="l">
              <a:buSzPct val="100000"/>
              <a:buChar char="•"/>
            </a:pPr>
            <a:r>
              <a:t>Write longer texts.</a:t>
            </a:r>
          </a:p>
          <a:p>
            <a:pPr marL="393700" indent="-393700" algn="l">
              <a:buSzPct val="100000"/>
              <a:buChar char="•"/>
            </a:pPr>
            <a:r>
              <a:t>Plan for their texts and show an awareness of why they are writing a text. For example, “I am writing a story, because I want to entertain my readers.”</a:t>
            </a:r>
          </a:p>
          <a:p>
            <a:pPr marL="393700" indent="-393700" algn="l">
              <a:buSzPct val="100000"/>
              <a:buChar char="•"/>
            </a:pPr>
            <a:r>
              <a:t>She an awareness of how to use language to gain the reader’s attention. For example, “I am using a simile to describe how angry my character in the story is. </a:t>
            </a:r>
            <a:r>
              <a:rPr i="1"/>
              <a:t>Tom was as angry as a hungry bear, after somebody stole his honey.</a:t>
            </a:r>
          </a:p>
          <a:p>
            <a:pPr marL="393700" indent="-393700" algn="l">
              <a:buSzPct val="100000"/>
              <a:buChar char="•"/>
            </a:pPr>
            <a:r>
              <a:t>Use punctuation independently and apply their knowledge about spelling patterns and rules.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Screen Shot 2018-05-11 at 2.11.13 PM.png" descr="Screen Shot 2018-05-11 at 2.11.13 PM.png"/>
          <p:cNvPicPr>
            <a:picLocks noChangeAspect="1"/>
          </p:cNvPicPr>
          <p:nvPr/>
        </p:nvPicPr>
        <p:blipFill>
          <a:blip r:embed="rId2">
            <a:extLst/>
          </a:blip>
          <a:stretch>
            <a:fillRect/>
          </a:stretch>
        </p:blipFill>
        <p:spPr>
          <a:xfrm>
            <a:off x="329565" y="265329"/>
            <a:ext cx="12345670" cy="9222942"/>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Screen Shot 2018-05-11 at 2.23.10 PM.png" descr="Screen Shot 2018-05-11 at 2.23.10 PM.png"/>
          <p:cNvPicPr>
            <a:picLocks noChangeAspect="1"/>
          </p:cNvPicPr>
          <p:nvPr/>
        </p:nvPicPr>
        <p:blipFill>
          <a:blip r:embed="rId2">
            <a:extLst/>
          </a:blip>
          <a:stretch>
            <a:fillRect/>
          </a:stretch>
        </p:blipFill>
        <p:spPr>
          <a:xfrm>
            <a:off x="1386578" y="343438"/>
            <a:ext cx="10231644" cy="906672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Screen Shot 2018-05-11 at 2.10.24 PM.png" descr="Screen Shot 2018-05-11 at 2.10.24 PM.png"/>
          <p:cNvPicPr>
            <a:picLocks noChangeAspect="1"/>
          </p:cNvPicPr>
          <p:nvPr/>
        </p:nvPicPr>
        <p:blipFill>
          <a:blip r:embed="rId2">
            <a:extLst/>
          </a:blip>
          <a:stretch>
            <a:fillRect/>
          </a:stretch>
        </p:blipFill>
        <p:spPr>
          <a:xfrm>
            <a:off x="333213" y="351281"/>
            <a:ext cx="12338374" cy="905103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Screen Shot 2018-05-11 at 2.24.40 PM.png" descr="Screen Shot 2018-05-11 at 2.24.40 PM.png"/>
          <p:cNvPicPr>
            <a:picLocks noChangeAspect="1"/>
          </p:cNvPicPr>
          <p:nvPr/>
        </p:nvPicPr>
        <p:blipFill>
          <a:blip r:embed="rId2">
            <a:extLst/>
          </a:blip>
          <a:stretch>
            <a:fillRect/>
          </a:stretch>
        </p:blipFill>
        <p:spPr>
          <a:xfrm>
            <a:off x="976753" y="433363"/>
            <a:ext cx="8935792" cy="888687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ading at home with your child:"/>
          <p:cNvSpPr txBox="1"/>
          <p:nvPr/>
        </p:nvSpPr>
        <p:spPr>
          <a:xfrm>
            <a:off x="2338874" y="637116"/>
            <a:ext cx="73449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Reading at home with your child:</a:t>
            </a:r>
          </a:p>
        </p:txBody>
      </p:sp>
      <p:sp>
        <p:nvSpPr>
          <p:cNvPr id="128" name="Read every day with your child.…"/>
          <p:cNvSpPr txBox="1"/>
          <p:nvPr/>
        </p:nvSpPr>
        <p:spPr>
          <a:xfrm>
            <a:off x="1961303" y="1305983"/>
            <a:ext cx="8608061" cy="829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3700" indent="-393700" algn="l">
              <a:buSzPct val="100000"/>
              <a:buChar char="•"/>
            </a:pPr>
            <a:r>
              <a:t>Read every day with your child.</a:t>
            </a:r>
          </a:p>
          <a:p>
            <a:pPr marL="393700" indent="-393700" algn="l">
              <a:buSzPct val="100000"/>
              <a:buChar char="•"/>
            </a:pPr>
            <a:r>
              <a:t>Make it a cosy, relaxed experience - take turns, if the child is tired.</a:t>
            </a:r>
          </a:p>
          <a:p>
            <a:pPr marL="393700" indent="-393700" algn="l">
              <a:buSzPct val="100000"/>
              <a:buChar char="•"/>
            </a:pPr>
            <a:r>
              <a:t>If English isn’t your first language, you and your child should look at all the pictures first and talk about what the text could be about. Use English, but if necessary translate or explain new words.</a:t>
            </a:r>
          </a:p>
          <a:p>
            <a:pPr marL="393700" indent="-393700" algn="l">
              <a:buSzPct val="100000"/>
              <a:buChar char="•"/>
            </a:pPr>
            <a:r>
              <a:t>When the child struggles with a word, wait for 5 seconds, before you help.</a:t>
            </a:r>
          </a:p>
          <a:p>
            <a:pPr marL="393700" indent="-393700" algn="l">
              <a:buSzPct val="100000"/>
              <a:buChar char="•"/>
            </a:pPr>
            <a:r>
              <a:t>Help your child to remember and use the strategies, we teach at school.</a:t>
            </a:r>
          </a:p>
          <a:p>
            <a:pPr marL="393700" indent="-393700" algn="l">
              <a:buSzPct val="100000"/>
              <a:buChar char="•"/>
            </a:pPr>
            <a:r>
              <a:t>When the child solved the problem with the strategy, </a:t>
            </a:r>
            <a:r>
              <a:rPr b="1"/>
              <a:t>praise</a:t>
            </a:r>
            <a:r>
              <a:t> your child.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ur Reading Strategies can look like this ……"/>
          <p:cNvSpPr txBox="1"/>
          <p:nvPr/>
        </p:nvSpPr>
        <p:spPr>
          <a:xfrm>
            <a:off x="1075910" y="4282016"/>
            <a:ext cx="997244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Our Reading Strategies can look like this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Screen Shot 2018-03-16 at 9.10.53 AM.png" descr="Screen Shot 2018-03-16 at 9.10.53 AM.png"/>
          <p:cNvPicPr>
            <a:picLocks noChangeAspect="1"/>
          </p:cNvPicPr>
          <p:nvPr/>
        </p:nvPicPr>
        <p:blipFill>
          <a:blip r:embed="rId2">
            <a:extLst/>
          </a:blip>
          <a:stretch>
            <a:fillRect/>
          </a:stretch>
        </p:blipFill>
        <p:spPr>
          <a:xfrm>
            <a:off x="543939" y="319480"/>
            <a:ext cx="11916922" cy="911464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Screen Shot 2018-03-16 at 9.11.15 AM.png" descr="Screen Shot 2018-03-16 at 9.11.15 AM.png"/>
          <p:cNvPicPr>
            <a:picLocks noChangeAspect="1"/>
          </p:cNvPicPr>
          <p:nvPr/>
        </p:nvPicPr>
        <p:blipFill>
          <a:blip r:embed="rId2">
            <a:extLst/>
          </a:blip>
          <a:stretch>
            <a:fillRect/>
          </a:stretch>
        </p:blipFill>
        <p:spPr>
          <a:xfrm>
            <a:off x="1091406" y="1663700"/>
            <a:ext cx="3238501" cy="2540000"/>
          </a:xfrm>
          <a:prstGeom prst="rect">
            <a:avLst/>
          </a:prstGeom>
          <a:ln w="12700">
            <a:miter lim="400000"/>
          </a:ln>
        </p:spPr>
      </p:pic>
      <p:sp>
        <p:nvSpPr>
          <p:cNvPr id="135" name="Our students use the pictures in a reader to figure out words.…"/>
          <p:cNvSpPr txBox="1"/>
          <p:nvPr/>
        </p:nvSpPr>
        <p:spPr>
          <a:xfrm>
            <a:off x="527252" y="4616449"/>
            <a:ext cx="11950295"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Our students use the pictures in a reader to figure out words.</a:t>
            </a:r>
          </a:p>
          <a:p>
            <a:pPr algn="l"/>
            <a:r>
              <a:t>Picture clues are important for young readers. </a:t>
            </a:r>
          </a:p>
          <a:p>
            <a:pPr algn="l"/>
            <a:r>
              <a:t>It is not cheating.</a:t>
            </a:r>
          </a:p>
          <a:p>
            <a:pPr algn="l"/>
            <a:r>
              <a:t>Say, “What can you see on the picture? Is there something </a:t>
            </a:r>
          </a:p>
          <a:p>
            <a:pPr algn="l"/>
            <a:r>
              <a:t>that begins with ….?”</a:t>
            </a:r>
          </a:p>
        </p:txBody>
      </p:sp>
      <p:sp>
        <p:nvSpPr>
          <p:cNvPr id="136" name="Look at the picture!"/>
          <p:cNvSpPr txBox="1"/>
          <p:nvPr/>
        </p:nvSpPr>
        <p:spPr>
          <a:xfrm>
            <a:off x="5837605" y="1631950"/>
            <a:ext cx="44791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Look at the picture!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Screen Shot 2018-03-16 at 9.11.22 AM.png" descr="Screen Shot 2018-03-16 at 9.11.22 AM.png"/>
          <p:cNvPicPr>
            <a:picLocks noChangeAspect="1"/>
          </p:cNvPicPr>
          <p:nvPr/>
        </p:nvPicPr>
        <p:blipFill>
          <a:blip r:embed="rId2">
            <a:extLst/>
          </a:blip>
          <a:stretch>
            <a:fillRect/>
          </a:stretch>
        </p:blipFill>
        <p:spPr>
          <a:xfrm>
            <a:off x="891033" y="2152650"/>
            <a:ext cx="3403601" cy="2527300"/>
          </a:xfrm>
          <a:prstGeom prst="rect">
            <a:avLst/>
          </a:prstGeom>
          <a:ln w="12700">
            <a:miter lim="400000"/>
          </a:ln>
        </p:spPr>
      </p:pic>
      <p:sp>
        <p:nvSpPr>
          <p:cNvPr id="139" name="Say the beginning sound!"/>
          <p:cNvSpPr txBox="1"/>
          <p:nvPr/>
        </p:nvSpPr>
        <p:spPr>
          <a:xfrm>
            <a:off x="5110378" y="2114550"/>
            <a:ext cx="56034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Say the beginning sound!</a:t>
            </a:r>
          </a:p>
        </p:txBody>
      </p:sp>
      <p:sp>
        <p:nvSpPr>
          <p:cNvPr id="140" name="The children have to look at the first letter of a word…"/>
          <p:cNvSpPr txBox="1"/>
          <p:nvPr/>
        </p:nvSpPr>
        <p:spPr>
          <a:xfrm>
            <a:off x="609600" y="5276849"/>
            <a:ext cx="10424160"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children have to look at the first letter of a word</a:t>
            </a:r>
          </a:p>
          <a:p>
            <a:pPr algn="l"/>
            <a:r>
              <a:t>and think, “What sound does this letter make?”</a:t>
            </a:r>
          </a:p>
          <a:p>
            <a:pPr algn="l"/>
            <a:r>
              <a:t>The children have to make that </a:t>
            </a:r>
            <a:r>
              <a:rPr u="sng"/>
              <a:t>sound.</a:t>
            </a:r>
          </a:p>
          <a:p>
            <a:pPr algn="l"/>
            <a:r>
              <a:t>Say,”What is the beginning sound, the first sound? </a:t>
            </a:r>
          </a:p>
          <a:p>
            <a:pPr algn="l"/>
            <a:r>
              <a:t>If necessary translate: first, next, last.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Screen Shot 2018-03-16 at 9.11.29 AM.png" descr="Screen Shot 2018-03-16 at 9.11.29 AM.png"/>
          <p:cNvPicPr>
            <a:picLocks noChangeAspect="1"/>
          </p:cNvPicPr>
          <p:nvPr/>
        </p:nvPicPr>
        <p:blipFill>
          <a:blip r:embed="rId2">
            <a:extLst/>
          </a:blip>
          <a:stretch>
            <a:fillRect/>
          </a:stretch>
        </p:blipFill>
        <p:spPr>
          <a:xfrm>
            <a:off x="1225103" y="2146300"/>
            <a:ext cx="3619501" cy="2540000"/>
          </a:xfrm>
          <a:prstGeom prst="rect">
            <a:avLst/>
          </a:prstGeom>
          <a:ln w="12700">
            <a:miter lim="400000"/>
          </a:ln>
        </p:spPr>
      </p:pic>
      <p:sp>
        <p:nvSpPr>
          <p:cNvPr id="143" name="The students have to blend sounds into words:…"/>
          <p:cNvSpPr txBox="1"/>
          <p:nvPr/>
        </p:nvSpPr>
        <p:spPr>
          <a:xfrm>
            <a:off x="943991" y="5264149"/>
            <a:ext cx="11116819" cy="337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students have to </a:t>
            </a:r>
            <a:r>
              <a:rPr b="1"/>
              <a:t>blend</a:t>
            </a:r>
            <a:r>
              <a:t> sounds into words:</a:t>
            </a:r>
          </a:p>
          <a:p>
            <a:pPr algn="l"/>
            <a:r>
              <a:t>They think about all the sounds in the word, </a:t>
            </a:r>
          </a:p>
          <a:p>
            <a:pPr algn="l"/>
            <a:r>
              <a:t>one after the other.</a:t>
            </a:r>
          </a:p>
          <a:p>
            <a:pPr algn="l"/>
            <a:r>
              <a:t>They slowly say the sounds, stretching them, so they can</a:t>
            </a:r>
          </a:p>
          <a:p>
            <a:pPr algn="l"/>
            <a:r>
              <a:t>listen to them.</a:t>
            </a:r>
          </a:p>
          <a:p>
            <a:pPr algn="l"/>
            <a:r>
              <a:t>Listen and say, “What word could it be?”  </a:t>
            </a:r>
          </a:p>
        </p:txBody>
      </p:sp>
      <p:sp>
        <p:nvSpPr>
          <p:cNvPr id="144" name="Stretch each sound slowly to make the word!"/>
          <p:cNvSpPr txBox="1"/>
          <p:nvPr/>
        </p:nvSpPr>
        <p:spPr>
          <a:xfrm>
            <a:off x="1327912" y="1123950"/>
            <a:ext cx="98663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Stretch each sound slowly to make the word!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Screen Shot 2018-03-16 at 9.11.35 AM.png" descr="Screen Shot 2018-03-16 at 9.11.35 AM.png"/>
          <p:cNvPicPr>
            <a:picLocks noChangeAspect="1"/>
          </p:cNvPicPr>
          <p:nvPr/>
        </p:nvPicPr>
        <p:blipFill>
          <a:blip r:embed="rId2">
            <a:extLst/>
          </a:blip>
          <a:stretch>
            <a:fillRect/>
          </a:stretch>
        </p:blipFill>
        <p:spPr>
          <a:xfrm>
            <a:off x="1316483" y="1609278"/>
            <a:ext cx="3416301" cy="2692401"/>
          </a:xfrm>
          <a:prstGeom prst="rect">
            <a:avLst/>
          </a:prstGeom>
          <a:ln w="12700">
            <a:miter lim="400000"/>
          </a:ln>
        </p:spPr>
      </p:pic>
      <p:sp>
        <p:nvSpPr>
          <p:cNvPr id="147" name="Break the word up!"/>
          <p:cNvSpPr txBox="1"/>
          <p:nvPr/>
        </p:nvSpPr>
        <p:spPr>
          <a:xfrm>
            <a:off x="5317515" y="1708150"/>
            <a:ext cx="43255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Break the word up!</a:t>
            </a:r>
          </a:p>
        </p:txBody>
      </p:sp>
      <p:sp>
        <p:nvSpPr>
          <p:cNvPr id="148" name="The students look for parts in the word that they…"/>
          <p:cNvSpPr txBox="1"/>
          <p:nvPr/>
        </p:nvSpPr>
        <p:spPr>
          <a:xfrm>
            <a:off x="523951" y="4921249"/>
            <a:ext cx="10827411"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The students look for parts in the word that they</a:t>
            </a:r>
          </a:p>
          <a:p>
            <a:pPr algn="l"/>
            <a:r>
              <a:t>know already. They say the sound the chunk makes and</a:t>
            </a:r>
          </a:p>
          <a:p>
            <a:pPr algn="l"/>
            <a:r>
              <a:t>combine it with the other sound(s).</a:t>
            </a:r>
          </a:p>
          <a:p>
            <a:pPr algn="l"/>
            <a:r>
              <a:t>Say, “There is a word hiding that you already know.</a:t>
            </a:r>
          </a:p>
          <a:p>
            <a:pPr algn="l"/>
            <a:r>
              <a:t>Can you find it?”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1081</Words>
  <Application>Microsoft Macintosh PowerPoint</Application>
  <PresentationFormat>Custom</PresentationFormat>
  <Paragraphs>92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Baskerville</vt:lpstr>
      <vt:lpstr>Helvetica Neue</vt:lpstr>
      <vt:lpstr>Hoefler Text</vt:lpstr>
      <vt:lpstr>Harmony</vt:lpstr>
      <vt:lpstr>Learning to read and write at Gulf Harbour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read and write at Gulf Harbour School</dc:title>
  <cp:lastModifiedBy>Microsoft Office User</cp:lastModifiedBy>
  <cp:revision>2</cp:revision>
  <dcterms:modified xsi:type="dcterms:W3CDTF">2018-06-07T22:00:35Z</dcterms:modified>
</cp:coreProperties>
</file>